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60" r:id="rId5"/>
    <p:sldId id="261" r:id="rId6"/>
    <p:sldId id="262" r:id="rId7"/>
    <p:sldId id="321" r:id="rId8"/>
    <p:sldId id="323" r:id="rId9"/>
    <p:sldId id="324" r:id="rId10"/>
    <p:sldId id="325" r:id="rId11"/>
    <p:sldId id="326" r:id="rId12"/>
    <p:sldId id="282" r:id="rId13"/>
    <p:sldId id="267" r:id="rId14"/>
    <p:sldId id="291" r:id="rId15"/>
    <p:sldId id="312" r:id="rId16"/>
    <p:sldId id="314" r:id="rId17"/>
    <p:sldId id="327" r:id="rId18"/>
    <p:sldId id="328" r:id="rId19"/>
    <p:sldId id="342" r:id="rId20"/>
    <p:sldId id="313" r:id="rId21"/>
    <p:sldId id="294" r:id="rId22"/>
    <p:sldId id="329" r:id="rId23"/>
    <p:sldId id="283" r:id="rId24"/>
    <p:sldId id="330" r:id="rId25"/>
    <p:sldId id="331" r:id="rId26"/>
    <p:sldId id="333" r:id="rId27"/>
    <p:sldId id="334" r:id="rId28"/>
    <p:sldId id="341" r:id="rId29"/>
    <p:sldId id="335" r:id="rId30"/>
    <p:sldId id="336" r:id="rId31"/>
    <p:sldId id="337" r:id="rId32"/>
    <p:sldId id="338" r:id="rId33"/>
    <p:sldId id="339" r:id="rId34"/>
    <p:sldId id="340" r:id="rId35"/>
    <p:sldId id="343" r:id="rId36"/>
    <p:sldId id="319" r:id="rId37"/>
    <p:sldId id="320" r:id="rId38"/>
    <p:sldId id="290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E48"/>
    <a:srgbClr val="00A2D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F1CE12-B100-0000-0000-000000000002}">
  <a:tblStyle styleId="{35758FB7-9AC5-4552-8A53-C91805E547FA}" styleName="Estilo com Tema 1 - Destaqu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66" autoAdjust="0"/>
    <p:restoredTop sz="93134" autoAdjust="0"/>
  </p:normalViewPr>
  <p:slideViewPr>
    <p:cSldViewPr>
      <p:cViewPr varScale="1">
        <p:scale>
          <a:sx n="54" d="100"/>
          <a:sy n="54" d="100"/>
        </p:scale>
        <p:origin x="53" y="734"/>
      </p:cViewPr>
      <p:guideLst>
        <p:guide orient="horz" pos="2160"/>
        <p:guide pos="288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pt-PT" smtClean="0"/>
              <a:pPr/>
              <a:t>24/02/2021</a:t>
            </a:fld>
            <a:endParaRPr lang="pt-PT" dirty="0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55386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pt-PT"/>
              <a:pPr/>
              <a:t>24/02/2021</a:t>
            </a:fld>
            <a:endParaRPr lang="pt-PT" dirty="0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pt-PT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3287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77768-21C8-4125-A345-258E48D2EED0}" type="slidenum">
              <a:rPr lang="pt-PT" smtClean="0"/>
              <a:pPr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4570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77768-21C8-4125-A345-258E48D2EED0}" type="slidenum">
              <a:rPr lang="pt-PT" smtClean="0"/>
              <a:pPr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81963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77768-21C8-4125-A345-258E48D2EED0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637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708920"/>
            <a:ext cx="7580946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1"/>
          <p:cNvSpPr>
            <a:spLocks noGrp="1"/>
          </p:cNvSpPr>
          <p:nvPr>
            <p:ph type="subTitle" idx="1" hasCustomPrompt="1"/>
          </p:nvPr>
        </p:nvSpPr>
        <p:spPr>
          <a:xfrm>
            <a:off x="2555776" y="2780929"/>
            <a:ext cx="6120680" cy="504056"/>
          </a:xfrm>
        </p:spPr>
        <p:txBody>
          <a:bodyPr>
            <a:noAutofit/>
          </a:bodyPr>
          <a:lstStyle>
            <a:lvl1pPr marL="0" indent="0" algn="r" latinLnBrk="0">
              <a:buNone/>
              <a:defRPr lang="pt-PT" sz="3200" b="1">
                <a:solidFill>
                  <a:schemeClr val="bg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PT" dirty="0"/>
              <a:t>Subtítulo, Conferência</a:t>
            </a:r>
          </a:p>
        </p:txBody>
      </p:sp>
      <p:sp>
        <p:nvSpPr>
          <p:cNvPr id="5" name="Rectangle 5"/>
          <p:cNvSpPr>
            <a:spLocks noGrp="1"/>
          </p:cNvSpPr>
          <p:nvPr>
            <p:ph type="ctrTitle" hasCustomPrompt="1"/>
          </p:nvPr>
        </p:nvSpPr>
        <p:spPr>
          <a:xfrm>
            <a:off x="1115616" y="1196752"/>
            <a:ext cx="7577814" cy="1470025"/>
          </a:xfrm>
        </p:spPr>
        <p:txBody>
          <a:bodyPr anchor="b" anchorCtr="0">
            <a:normAutofit/>
          </a:bodyPr>
          <a:lstStyle>
            <a:lvl1pPr algn="r" latinLnBrk="0">
              <a:defRPr lang="pt-PT" sz="5400" b="0" baseline="0">
                <a:solidFill>
                  <a:srgbClr val="373E48"/>
                </a:solidFill>
              </a:defRPr>
            </a:lvl1pPr>
          </a:lstStyle>
          <a:p>
            <a:r>
              <a:rPr lang="pt-PT" dirty="0"/>
              <a:t>Título da Apresentação</a:t>
            </a:r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4644008" y="5301208"/>
            <a:ext cx="4032250" cy="865187"/>
          </a:xfrm>
        </p:spPr>
        <p:txBody>
          <a:bodyPr/>
          <a:lstStyle>
            <a:lvl1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Autor1, Autor2, Autor 3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Mail1, mail2, mail3</a:t>
            </a:r>
            <a:endParaRPr lang="en-US" dirty="0"/>
          </a:p>
        </p:txBody>
      </p:sp>
      <p:sp>
        <p:nvSpPr>
          <p:cNvPr id="11" name="Marcador de Posição do Número do Diapositivo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‹#›</a:t>
            </a:fld>
            <a:endParaRPr lang="pt-PT" dirty="0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6182245"/>
            <a:ext cx="6516217" cy="67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</p:spPr>
        <p:txBody>
          <a:bodyPr/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 dirty="0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 dirty="0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b="80589"/>
          <a:stretch>
            <a:fillRect/>
          </a:stretch>
        </p:blipFill>
        <p:spPr bwMode="auto">
          <a:xfrm>
            <a:off x="-1" y="0"/>
            <a:ext cx="9144001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t="19411"/>
          <a:stretch>
            <a:fillRect/>
          </a:stretch>
        </p:blipFill>
        <p:spPr bwMode="auto">
          <a:xfrm>
            <a:off x="0" y="1196752"/>
            <a:ext cx="9144001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ângulo 12"/>
          <p:cNvSpPr/>
          <p:nvPr userDrawn="1"/>
        </p:nvSpPr>
        <p:spPr>
          <a:xfrm>
            <a:off x="0" y="1196752"/>
            <a:ext cx="9144000" cy="566124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pt-PT" dirty="0"/>
              <a:t>Clique para 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0" y="116632"/>
            <a:ext cx="25557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373E48"/>
                </a:solidFill>
              </a:rPr>
              <a:t>ESRG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Embedded Systems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Research Group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7" cstate="print"/>
          <a:srcRect l="3813" r="37962" b="1449"/>
          <a:stretch>
            <a:fillRect/>
          </a:stretch>
        </p:blipFill>
        <p:spPr bwMode="auto">
          <a:xfrm>
            <a:off x="0" y="1196752"/>
            <a:ext cx="1115616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defPPr>
        <a:defRPr lang="pt-PT"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latinLnBrk="0" hangingPunct="1">
        <a:buNone/>
        <a:defRPr lang="pt-PT" sz="3600">
          <a:solidFill>
            <a:srgbClr val="373E48"/>
          </a:solidFill>
          <a:latin typeface="+mj-lt"/>
        </a:defRPr>
      </a:lvl1pPr>
    </p:titleStyle>
    <p:body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latinLnBrk="0" hangingPunct="1">
        <a:buChar char="•"/>
        <a:defRPr lang="pt-PT" sz="2800">
          <a:solidFill>
            <a:srgbClr val="373E48"/>
          </a:solidFill>
          <a:latin typeface="+mn-lt"/>
        </a:defRPr>
      </a:lvl1pPr>
      <a:lvl2pPr marL="742950" indent="-285750" eaLnBrk="1" hangingPunct="1">
        <a:buChar char="–"/>
        <a:defRPr lang="pt-PT" sz="2400">
          <a:solidFill>
            <a:srgbClr val="00A2D3"/>
          </a:solidFill>
          <a:latin typeface="+mn-lt"/>
        </a:defRPr>
      </a:lvl2pPr>
      <a:lvl3pPr marL="1143000" indent="-228600" eaLnBrk="1" hangingPunct="1">
        <a:buChar char="•"/>
        <a:defRPr lang="pt-PT" sz="2400">
          <a:solidFill>
            <a:srgbClr val="373E48"/>
          </a:solidFill>
          <a:latin typeface="+mn-lt"/>
        </a:defRPr>
      </a:lvl3pPr>
      <a:lvl4pPr marL="1600200" indent="-228600" eaLnBrk="1" hangingPunct="1">
        <a:buChar char="–"/>
        <a:defRPr lang="pt-PT" sz="2000">
          <a:latin typeface="+mn-lt"/>
        </a:defRPr>
      </a:lvl4pPr>
      <a:lvl5pPr marL="2057400" indent="-228600" eaLnBrk="1" hangingPunct="1">
        <a:buChar char="»"/>
        <a:defRPr lang="pt-PT" sz="2000">
          <a:latin typeface="+mn-lt"/>
        </a:defRPr>
      </a:lvl5pPr>
      <a:lvl6pPr marL="2514600" indent="-228600" eaLnBrk="1" hangingPunct="1">
        <a:buChar char="•"/>
        <a:defRPr lang="pt-PT" sz="2000"/>
      </a:lvl6pPr>
      <a:lvl7pPr marL="2971800" indent="-228600" eaLnBrk="1" hangingPunct="1">
        <a:buChar char="•"/>
        <a:defRPr lang="pt-PT" sz="2000"/>
      </a:lvl7pPr>
      <a:lvl8pPr marL="3429000" indent="-228600" eaLnBrk="1" hangingPunct="1">
        <a:buChar char="•"/>
        <a:defRPr lang="pt-PT" sz="2000"/>
      </a:lvl8pPr>
      <a:lvl9pPr marL="3886200" indent="-228600" eaLnBrk="1" hangingPunct="1">
        <a:buChar char="•"/>
        <a:defRPr lang="pt-PT" sz="2000"/>
      </a:lvl9pPr>
    </p:bodyStyle>
    <p:other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0" eaLnBrk="1" latinLnBrk="0" hangingPunct="1"/>
      <a:lvl2pPr marL="457200" eaLnBrk="1" hangingPunct="1"/>
      <a:lvl3pPr marL="914400" eaLnBrk="1" hangingPunct="1"/>
      <a:lvl4pPr marL="1371600" eaLnBrk="1" hangingPunct="1"/>
      <a:lvl5pPr marL="1828800" eaLnBrk="1" hangingPunct="1"/>
      <a:lvl6pPr marL="2286000" eaLnBrk="1" hangingPunct="1"/>
      <a:lvl7pPr marL="2743200" eaLnBrk="1" hangingPunct="1"/>
      <a:lvl8pPr marL="3200400" eaLnBrk="1" hangingPunct="1"/>
      <a:lvl9pPr marL="3657600" eaLnBrk="1" hangingPunct="1"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115616" y="2708921"/>
            <a:ext cx="4104456" cy="648072"/>
          </a:xfrm>
          <a:solidFill>
            <a:srgbClr val="373E48">
              <a:alpha val="46000"/>
            </a:srgbClr>
          </a:solidFill>
        </p:spPr>
        <p:txBody>
          <a:bodyPr/>
          <a:lstStyle/>
          <a:p>
            <a:r>
              <a:rPr lang="en-US" sz="3600" dirty="0"/>
              <a:t>Embedded Systems</a:t>
            </a:r>
            <a:endParaRPr lang="pt-PT" sz="3600" dirty="0"/>
          </a:p>
          <a:p>
            <a:endParaRPr lang="en-US" sz="3600" dirty="0"/>
          </a:p>
        </p:txBody>
      </p:sp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107129" y="3835854"/>
            <a:ext cx="7577814" cy="1470025"/>
          </a:xfrm>
        </p:spPr>
        <p:txBody>
          <a:bodyPr>
            <a:noAutofit/>
          </a:bodyPr>
          <a:lstStyle/>
          <a:p>
            <a:r>
              <a:rPr lang="en-GB" sz="4000" b="1" i="1" dirty="0">
                <a:solidFill>
                  <a:schemeClr val="bg1"/>
                </a:solidFill>
              </a:rPr>
              <a:t>ARGOS</a:t>
            </a:r>
            <a:br>
              <a:rPr lang="en-GB" sz="4000" b="1" i="1" dirty="0">
                <a:solidFill>
                  <a:schemeClr val="bg1"/>
                </a:solidFill>
              </a:rPr>
            </a:br>
            <a:r>
              <a:rPr lang="en-GB" sz="2800" b="1" i="1" dirty="0">
                <a:solidFill>
                  <a:schemeClr val="bg1"/>
                </a:solidFill>
              </a:rPr>
              <a:t>Threat Detection Watchdog Device </a:t>
            </a:r>
            <a:endParaRPr lang="en-US" sz="4000" b="1" i="1" dirty="0">
              <a:solidFill>
                <a:schemeClr val="bg1"/>
              </a:solidFill>
            </a:endParaRPr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quarter" idx="10"/>
          </p:nvPr>
        </p:nvSpPr>
        <p:spPr>
          <a:xfrm>
            <a:off x="1115616" y="5301208"/>
            <a:ext cx="7577814" cy="865187"/>
          </a:xfrm>
          <a:solidFill>
            <a:srgbClr val="FFFFFF">
              <a:alpha val="65000"/>
            </a:srgbClr>
          </a:solidFill>
        </p:spPr>
        <p:txBody>
          <a:bodyPr anchor="ctr" anchorCtr="1">
            <a:noAutofit/>
          </a:bodyPr>
          <a:lstStyle/>
          <a:p>
            <a:pPr algn="ctr"/>
            <a:r>
              <a:rPr lang="pt-PT" sz="1800" b="1" dirty="0">
                <a:solidFill>
                  <a:schemeClr val="tx1"/>
                </a:solidFill>
              </a:rPr>
              <a:t>Hugo Carvalho – A85156</a:t>
            </a:r>
          </a:p>
          <a:p>
            <a:pPr algn="ctr"/>
            <a:r>
              <a:rPr lang="pt-PT" sz="1800" b="1" dirty="0">
                <a:solidFill>
                  <a:schemeClr val="tx1"/>
                </a:solidFill>
              </a:rPr>
              <a:t>José Mendes – A85951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9" name="Caixa de Texto 2"/>
          <p:cNvSpPr txBox="1">
            <a:spLocks noChangeArrowheads="1"/>
          </p:cNvSpPr>
          <p:nvPr/>
        </p:nvSpPr>
        <p:spPr bwMode="auto">
          <a:xfrm>
            <a:off x="1087166" y="2097357"/>
            <a:ext cx="3988890" cy="72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Implementation</a:t>
            </a:r>
            <a:endParaRPr lang="pt-PT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Software </a:t>
            </a:r>
            <a:r>
              <a:rPr lang="en-US" dirty="0"/>
              <a:t>Architecture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3C8F06F-A7FB-4A64-89DA-7D2609C7CE49}"/>
              </a:ext>
            </a:extLst>
          </p:cNvPr>
          <p:cNvSpPr txBox="1"/>
          <p:nvPr/>
        </p:nvSpPr>
        <p:spPr>
          <a:xfrm>
            <a:off x="2365534" y="1669450"/>
            <a:ext cx="2278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/>
              <a:t>Computational</a:t>
            </a:r>
            <a:r>
              <a:rPr lang="pt-PT" sz="2000" dirty="0"/>
              <a:t> </a:t>
            </a:r>
            <a:r>
              <a:rPr lang="pt-PT" sz="2000" dirty="0" err="1"/>
              <a:t>Unit</a:t>
            </a:r>
            <a:endParaRPr lang="en-US" sz="20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51A298C-3CEB-4859-8107-0C0215922406}"/>
              </a:ext>
            </a:extLst>
          </p:cNvPr>
          <p:cNvSpPr txBox="1"/>
          <p:nvPr/>
        </p:nvSpPr>
        <p:spPr>
          <a:xfrm>
            <a:off x="6192180" y="166945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/>
              <a:t>Remote</a:t>
            </a:r>
            <a:r>
              <a:rPr lang="pt-PT" sz="2000" dirty="0"/>
              <a:t> </a:t>
            </a:r>
            <a:r>
              <a:rPr lang="en-US" sz="2000" dirty="0"/>
              <a:t>Client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3C3952E5-03A0-44FA-98C8-644A92FC5D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25" y="2383896"/>
            <a:ext cx="2873064" cy="3587361"/>
          </a:xfrm>
          <a:prstGeom prst="rect">
            <a:avLst/>
          </a:prstGeom>
        </p:spPr>
      </p:pic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D6E4A6FA-5EE8-47F3-807D-F06D1F4A7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643" y="2473614"/>
            <a:ext cx="2873064" cy="349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58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Hardware Specification: </a:t>
            </a:r>
            <a:r>
              <a:rPr lang="en-GB" sz="2700" dirty="0"/>
              <a:t>Computational Unit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9F39A2-8DA7-4FBE-943B-FA4FAF996280}"/>
              </a:ext>
            </a:extLst>
          </p:cNvPr>
          <p:cNvSpPr txBox="1"/>
          <p:nvPr/>
        </p:nvSpPr>
        <p:spPr>
          <a:xfrm>
            <a:off x="1575108" y="4522895"/>
            <a:ext cx="23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Raspberry</a:t>
            </a:r>
            <a:r>
              <a:rPr lang="pt-PT" sz="1600" dirty="0"/>
              <a:t> Pi 4B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2D5887-C12E-49E3-806D-0330FA4559A1}"/>
              </a:ext>
            </a:extLst>
          </p:cNvPr>
          <p:cNvSpPr txBox="1"/>
          <p:nvPr/>
        </p:nvSpPr>
        <p:spPr>
          <a:xfrm>
            <a:off x="6798755" y="4536014"/>
            <a:ext cx="1918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Raspberry</a:t>
            </a:r>
            <a:r>
              <a:rPr lang="pt-PT" sz="1600" dirty="0"/>
              <a:t>  </a:t>
            </a:r>
            <a:r>
              <a:rPr lang="pt-PT" sz="1600" dirty="0" err="1"/>
              <a:t>Cam</a:t>
            </a:r>
            <a:endParaRPr lang="pt-PT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A8B1E6-87F3-4958-A107-A6AED6024F19}"/>
              </a:ext>
            </a:extLst>
          </p:cNvPr>
          <p:cNvSpPr txBox="1"/>
          <p:nvPr/>
        </p:nvSpPr>
        <p:spPr>
          <a:xfrm>
            <a:off x="4272026" y="4536014"/>
            <a:ext cx="2098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TSL2581 (light sensor)</a:t>
            </a:r>
          </a:p>
        </p:txBody>
      </p:sp>
      <p:pic>
        <p:nvPicPr>
          <p:cNvPr id="5" name="Imagem 4" descr="Uma imagem com texto, eletrónica, circuito&#10;&#10;Descrição gerada automaticamente">
            <a:extLst>
              <a:ext uri="{FF2B5EF4-FFF2-40B4-BE49-F238E27FC236}">
                <a16:creationId xmlns:a16="http://schemas.microsoft.com/office/drawing/2014/main" id="{6C58771B-EB43-4722-99F2-9081FEEAAE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337" y="2826104"/>
            <a:ext cx="2411760" cy="160784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0D6C960-6BD2-42BF-AACE-E0367C0E4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391" y="1733095"/>
            <a:ext cx="3793857" cy="3793857"/>
          </a:xfrm>
          <a:prstGeom prst="rect">
            <a:avLst/>
          </a:prstGeom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01A3E3B4-146C-410C-9F28-DD25ED4B45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43" y="2493163"/>
            <a:ext cx="2042851" cy="204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54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Software Specification: </a:t>
            </a:r>
            <a:br>
              <a:rPr lang="en-GB" dirty="0"/>
            </a:br>
            <a:r>
              <a:rPr lang="en-GB" sz="2700" dirty="0"/>
              <a:t>Thread Priority</a:t>
            </a:r>
            <a:endParaRPr lang="en-US" sz="2800" dirty="0"/>
          </a:p>
        </p:txBody>
      </p:sp>
      <p:pic>
        <p:nvPicPr>
          <p:cNvPr id="4" name="Imagem 3" descr="Uma imagem com mesa&#10;&#10;Descrição gerada automaticamente">
            <a:extLst>
              <a:ext uri="{FF2B5EF4-FFF2-40B4-BE49-F238E27FC236}">
                <a16:creationId xmlns:a16="http://schemas.microsoft.com/office/drawing/2014/main" id="{6CDEFBD0-B2C8-429C-A404-13CBFC1BDA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132856"/>
            <a:ext cx="4176464" cy="333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4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Software Specification: </a:t>
            </a:r>
            <a:r>
              <a:rPr lang="en-GB" sz="2700" dirty="0"/>
              <a:t>Comp. Unit Threads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D939D-F8EF-4169-8312-B7E5421B39A9}"/>
              </a:ext>
            </a:extLst>
          </p:cNvPr>
          <p:cNvSpPr txBox="1"/>
          <p:nvPr/>
        </p:nvSpPr>
        <p:spPr>
          <a:xfrm>
            <a:off x="1679577" y="6347733"/>
            <a:ext cx="2981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tCameraControl</a:t>
            </a:r>
            <a:endParaRPr lang="pt-PT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6E01D-5E78-4D1D-AE33-F7F74621DEC0}"/>
              </a:ext>
            </a:extLst>
          </p:cNvPr>
          <p:cNvSpPr txBox="1"/>
          <p:nvPr/>
        </p:nvSpPr>
        <p:spPr>
          <a:xfrm>
            <a:off x="5521241" y="6313878"/>
            <a:ext cx="2710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tMLInference</a:t>
            </a:r>
            <a:endParaRPr lang="pt-PT" sz="1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434B0B-F6B2-4E2B-88D4-089574992D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38685"/>
            <a:ext cx="3481470" cy="414509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37A6E44-62B3-496E-A1E2-4F1FB719BD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638685"/>
            <a:ext cx="3600400" cy="382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97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Software Specification: </a:t>
            </a:r>
            <a:r>
              <a:rPr lang="en-GB" sz="2700" dirty="0"/>
              <a:t>Comp. Unit Threads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D939D-F8EF-4169-8312-B7E5421B39A9}"/>
              </a:ext>
            </a:extLst>
          </p:cNvPr>
          <p:cNvSpPr txBox="1"/>
          <p:nvPr/>
        </p:nvSpPr>
        <p:spPr>
          <a:xfrm>
            <a:off x="1561003" y="6313878"/>
            <a:ext cx="2981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tMain</a:t>
            </a:r>
            <a:endParaRPr lang="pt-PT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6E01D-5E78-4D1D-AE33-F7F74621DEC0}"/>
              </a:ext>
            </a:extLst>
          </p:cNvPr>
          <p:cNvSpPr txBox="1"/>
          <p:nvPr/>
        </p:nvSpPr>
        <p:spPr>
          <a:xfrm>
            <a:off x="5521241" y="6313878"/>
            <a:ext cx="2710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tDatabase</a:t>
            </a:r>
            <a:endParaRPr lang="pt-PT" sz="16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08251C-0370-485F-85B2-99D8DA3EF5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82" y="1844824"/>
            <a:ext cx="3421872" cy="367240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A741144-5E47-404D-8B67-6917BAAA52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891" y="2184000"/>
            <a:ext cx="3538726" cy="299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91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Software Specification: </a:t>
            </a:r>
            <a:r>
              <a:rPr lang="en-GB" sz="2700" dirty="0"/>
              <a:t>Comp. Unit Threads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D939D-F8EF-4169-8312-B7E5421B39A9}"/>
              </a:ext>
            </a:extLst>
          </p:cNvPr>
          <p:cNvSpPr txBox="1"/>
          <p:nvPr/>
        </p:nvSpPr>
        <p:spPr>
          <a:xfrm>
            <a:off x="1561003" y="6313878"/>
            <a:ext cx="2981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tCloud</a:t>
            </a:r>
            <a:endParaRPr lang="pt-PT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6E01D-5E78-4D1D-AE33-F7F74621DEC0}"/>
              </a:ext>
            </a:extLst>
          </p:cNvPr>
          <p:cNvSpPr txBox="1"/>
          <p:nvPr/>
        </p:nvSpPr>
        <p:spPr>
          <a:xfrm>
            <a:off x="5521241" y="6313878"/>
            <a:ext cx="2710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tRemoteClient</a:t>
            </a:r>
            <a:endParaRPr lang="pt-PT" sz="1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50025D-01CD-4418-BF9C-6FFB7C617D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30" y="1700808"/>
            <a:ext cx="3384376" cy="38806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F5C5FFE-3098-40F5-8709-550ABA8167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956" y="1899769"/>
            <a:ext cx="3774596" cy="37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64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Autofit/>
          </a:bodyPr>
          <a:lstStyle/>
          <a:p>
            <a:pPr algn="ctr"/>
            <a:r>
              <a:rPr lang="en-GB" sz="2800" dirty="0"/>
              <a:t>Envisioned Storage Framework </a:t>
            </a:r>
            <a:endParaRPr lang="en-US" sz="2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BDB84C-60C1-4EAE-AAD2-B7ACF2596C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1484784"/>
            <a:ext cx="3960440" cy="467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4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Thread Timeline</a:t>
            </a:r>
            <a:endParaRPr lang="en-US" sz="32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A0FB277-B86B-4192-BBC8-2A279B9456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740094"/>
            <a:ext cx="7128792" cy="168086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DB5B63B-A225-4688-8A9F-8DB0B294D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645024"/>
            <a:ext cx="7524836" cy="261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53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Autofit/>
          </a:bodyPr>
          <a:lstStyle/>
          <a:p>
            <a:pPr algn="ctr"/>
            <a:r>
              <a:rPr lang="en-GB" sz="2800" dirty="0"/>
              <a:t>Thread Communication</a:t>
            </a:r>
            <a:br>
              <a:rPr lang="en-GB" sz="2800" dirty="0"/>
            </a:br>
            <a:r>
              <a:rPr lang="en-GB" sz="2400" dirty="0"/>
              <a:t>(Condition Variables)</a:t>
            </a:r>
            <a:endParaRPr lang="en-US" sz="2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9A4D2DA-6216-4446-8D19-4246402E41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132856"/>
            <a:ext cx="638909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52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Machine Learning:</a:t>
            </a:r>
            <a:br>
              <a:rPr lang="en-US" sz="3200" dirty="0"/>
            </a:br>
            <a:r>
              <a:rPr lang="en-US" sz="2400" dirty="0"/>
              <a:t>Overview</a:t>
            </a:r>
            <a:endParaRPr lang="en-US" sz="32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E518483-4683-4585-AE4E-01F47A2225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201767"/>
            <a:ext cx="3888432" cy="2854429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BEC29CD3-1C75-430C-B3B5-C7E2B278FAF4}"/>
              </a:ext>
            </a:extLst>
          </p:cNvPr>
          <p:cNvSpPr txBox="1"/>
          <p:nvPr/>
        </p:nvSpPr>
        <p:spPr>
          <a:xfrm>
            <a:off x="1713333" y="5445224"/>
            <a:ext cx="2981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Big</a:t>
            </a:r>
            <a:r>
              <a:rPr lang="pt-PT" sz="1600" dirty="0"/>
              <a:t> Picture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8BA7FAD9-226B-4DBB-9457-EDFC2DADA098}"/>
              </a:ext>
            </a:extLst>
          </p:cNvPr>
          <p:cNvSpPr txBox="1"/>
          <p:nvPr/>
        </p:nvSpPr>
        <p:spPr>
          <a:xfrm>
            <a:off x="5673772" y="5445224"/>
            <a:ext cx="2981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Edge</a:t>
            </a:r>
            <a:r>
              <a:rPr lang="pt-PT" sz="1600" dirty="0"/>
              <a:t> ML Framework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9FC3600-A970-4974-B003-82D2E7DBF4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605" y="1930032"/>
            <a:ext cx="3579363" cy="339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98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Problem Statement </a:t>
            </a:r>
          </a:p>
          <a:p>
            <a:r>
              <a:rPr lang="en-US" sz="3200" dirty="0"/>
              <a:t>System Overview</a:t>
            </a:r>
          </a:p>
          <a:p>
            <a:r>
              <a:rPr lang="en-US" sz="3200" dirty="0"/>
              <a:t>Analysis</a:t>
            </a:r>
          </a:p>
          <a:p>
            <a:r>
              <a:rPr lang="en-US" sz="3200" dirty="0"/>
              <a:t>Design</a:t>
            </a:r>
          </a:p>
          <a:p>
            <a:r>
              <a:rPr lang="en-US" sz="3200" dirty="0"/>
              <a:t>Implementation</a:t>
            </a:r>
          </a:p>
          <a:p>
            <a:r>
              <a:rPr lang="en-US" sz="3200" dirty="0"/>
              <a:t>Testing</a:t>
            </a:r>
          </a:p>
          <a:p>
            <a:r>
              <a:rPr lang="en-US" sz="3200" dirty="0"/>
              <a:t>Gantt Diagram </a:t>
            </a:r>
          </a:p>
          <a:p>
            <a:pPr algn="l"/>
            <a:endParaRPr lang="en-US" sz="3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79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Machine Learning:</a:t>
            </a:r>
            <a:br>
              <a:rPr lang="en-US" sz="3200" dirty="0"/>
            </a:br>
            <a:r>
              <a:rPr lang="en-US" sz="2400" dirty="0"/>
              <a:t>Guidelines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703530-4D25-41F4-904B-CAFC99AFDE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5" y="1700808"/>
            <a:ext cx="4680520" cy="439018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5B72920-DC69-4A47-8836-B91486399D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00808"/>
            <a:ext cx="3528393" cy="1512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EC556A-B9BF-4410-AEA2-E5A13ADFCAD1}"/>
              </a:ext>
            </a:extLst>
          </p:cNvPr>
          <p:cNvSpPr txBox="1"/>
          <p:nvPr/>
        </p:nvSpPr>
        <p:spPr>
          <a:xfrm>
            <a:off x="2411760" y="6225717"/>
            <a:ext cx="298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Machine</a:t>
            </a:r>
            <a:r>
              <a:rPr lang="pt-PT" dirty="0"/>
              <a:t> </a:t>
            </a:r>
            <a:r>
              <a:rPr lang="pt-PT" dirty="0" err="1"/>
              <a:t>Learning</a:t>
            </a:r>
            <a:r>
              <a:rPr lang="pt-PT" dirty="0"/>
              <a:t> </a:t>
            </a:r>
            <a:r>
              <a:rPr lang="pt-PT" dirty="0" err="1"/>
              <a:t>Flowchart</a:t>
            </a:r>
            <a:endParaRPr lang="pt-PT" sz="1600" dirty="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FBBB8774-B0A7-4A6A-ACD9-E710510BE7F3}"/>
              </a:ext>
            </a:extLst>
          </p:cNvPr>
          <p:cNvSpPr txBox="1"/>
          <p:nvPr/>
        </p:nvSpPr>
        <p:spPr>
          <a:xfrm>
            <a:off x="4917690" y="3347699"/>
            <a:ext cx="298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TensorFlow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GPU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2038599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Machine Learning:</a:t>
            </a:r>
            <a:br>
              <a:rPr lang="en-US" sz="3200" dirty="0"/>
            </a:br>
            <a:r>
              <a:rPr lang="en-US" sz="2400" dirty="0"/>
              <a:t>Dataset Division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89E336-A1CB-4FD8-B7D6-442FBADF75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060849"/>
            <a:ext cx="4639815" cy="13681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A27C2DF-383B-49E7-A9BC-B62C6F1CC7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1" y="4293101"/>
            <a:ext cx="4025306" cy="1368152"/>
          </a:xfrm>
          <a:prstGeom prst="rect">
            <a:avLst/>
          </a:prstGeom>
        </p:spPr>
      </p:pic>
      <p:cxnSp>
        <p:nvCxnSpPr>
          <p:cNvPr id="12" name="Conexão: Ângulo Reto 11">
            <a:extLst>
              <a:ext uri="{FF2B5EF4-FFF2-40B4-BE49-F238E27FC236}">
                <a16:creationId xmlns:a16="http://schemas.microsoft.com/office/drawing/2014/main" id="{23C18D0E-EE51-4ABE-8200-041E1466974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08695" y="3703188"/>
            <a:ext cx="1462317" cy="1368152"/>
          </a:xfrm>
          <a:prstGeom prst="bentConnector3">
            <a:avLst>
              <a:gd name="adj1" fmla="val 99553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490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Machine Learning:</a:t>
            </a:r>
            <a:br>
              <a:rPr lang="en-US" sz="3200" dirty="0"/>
            </a:br>
            <a:r>
              <a:rPr lang="en-US" sz="2400" dirty="0"/>
              <a:t>Transfer Learning</a:t>
            </a:r>
            <a:endParaRPr lang="en-US" sz="3200" dirty="0"/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F14B370A-A714-4D0F-BCF9-7F11A258EE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879" y="1500599"/>
            <a:ext cx="4608512" cy="92921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E8F8815-B8C1-405D-BEF5-35270BEF84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891" y="3093004"/>
            <a:ext cx="4392488" cy="3129647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4DE402CC-42C9-4CDB-B3BC-8BDA50701CA2}"/>
              </a:ext>
            </a:extLst>
          </p:cNvPr>
          <p:cNvSpPr/>
          <p:nvPr/>
        </p:nvSpPr>
        <p:spPr>
          <a:xfrm>
            <a:off x="3888131" y="2578421"/>
            <a:ext cx="1871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err="1"/>
              <a:t>Abstract</a:t>
            </a:r>
            <a:r>
              <a:rPr lang="pt-PT" dirty="0"/>
              <a:t> </a:t>
            </a:r>
            <a:r>
              <a:rPr lang="pt-PT" dirty="0" err="1"/>
              <a:t>Scenario</a:t>
            </a:r>
            <a:endParaRPr lang="pt-PT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F5ECE89-BCA4-4AA4-8A89-269F541E6DF3}"/>
              </a:ext>
            </a:extLst>
          </p:cNvPr>
          <p:cNvSpPr/>
          <p:nvPr/>
        </p:nvSpPr>
        <p:spPr>
          <a:xfrm>
            <a:off x="3891128" y="6367902"/>
            <a:ext cx="1788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ARGOS </a:t>
            </a:r>
            <a:r>
              <a:rPr lang="pt-PT" dirty="0" err="1"/>
              <a:t>Scenario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39343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Machine Learning:</a:t>
            </a:r>
            <a:br>
              <a:rPr lang="en-US" sz="3200" dirty="0"/>
            </a:br>
            <a:r>
              <a:rPr lang="en-US" sz="2400" dirty="0"/>
              <a:t>Model</a:t>
            </a:r>
            <a:r>
              <a:rPr lang="en-US" sz="2800" dirty="0"/>
              <a:t> </a:t>
            </a:r>
            <a:r>
              <a:rPr lang="en-US" sz="2400" dirty="0"/>
              <a:t>Training &amp; Conversion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9636FB-045C-42EB-951B-91CE7C00DC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84784"/>
            <a:ext cx="4695753" cy="2732977"/>
          </a:xfrm>
          <a:prstGeom prst="rect">
            <a:avLst/>
          </a:prstGeom>
        </p:spPr>
      </p:pic>
      <p:pic>
        <p:nvPicPr>
          <p:cNvPr id="12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F67814E3-5B5F-4FE6-9C5A-9FCBA3CF8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4666725"/>
            <a:ext cx="4695753" cy="1589018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9BCBE0F1-D6FD-4528-9A05-6883464A1530}"/>
              </a:ext>
            </a:extLst>
          </p:cNvPr>
          <p:cNvSpPr/>
          <p:nvPr/>
        </p:nvSpPr>
        <p:spPr>
          <a:xfrm>
            <a:off x="6366633" y="2747073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err="1"/>
              <a:t>Model</a:t>
            </a:r>
            <a:r>
              <a:rPr lang="pt-PT" dirty="0"/>
              <a:t> Training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CBF1069-A338-47B5-831F-E50B6AD2740B}"/>
              </a:ext>
            </a:extLst>
          </p:cNvPr>
          <p:cNvSpPr/>
          <p:nvPr/>
        </p:nvSpPr>
        <p:spPr>
          <a:xfrm>
            <a:off x="1595255" y="5276568"/>
            <a:ext cx="1898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err="1"/>
              <a:t>Model</a:t>
            </a:r>
            <a:r>
              <a:rPr lang="pt-PT" dirty="0"/>
              <a:t> </a:t>
            </a:r>
            <a:r>
              <a:rPr lang="pt-PT" dirty="0" err="1"/>
              <a:t>Conversion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78105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Machine Learning:</a:t>
            </a:r>
            <a:br>
              <a:rPr lang="en-US" sz="3200" dirty="0"/>
            </a:br>
            <a:r>
              <a:rPr lang="en-US" sz="2400" dirty="0"/>
              <a:t>Loss Graphs</a:t>
            </a:r>
            <a:endParaRPr lang="en-US" sz="3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BC16C35-5E1D-46D7-999E-9ED4A9500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111" y="1268760"/>
            <a:ext cx="4447833" cy="52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86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Database:</a:t>
            </a:r>
            <a:br>
              <a:rPr lang="en-US" sz="3200" dirty="0"/>
            </a:br>
            <a:r>
              <a:rPr lang="en-US" sz="2400" dirty="0"/>
              <a:t>Development Stages</a:t>
            </a:r>
            <a:endParaRPr lang="en-US" sz="3200" dirty="0"/>
          </a:p>
        </p:txBody>
      </p:sp>
      <p:pic>
        <p:nvPicPr>
          <p:cNvPr id="4" name="Imagem 3" descr="Uma imagem com texto, captura de ecrã, símbolo, montado&#10;&#10;Descrição gerada automaticamente">
            <a:extLst>
              <a:ext uri="{FF2B5EF4-FFF2-40B4-BE49-F238E27FC236}">
                <a16:creationId xmlns:a16="http://schemas.microsoft.com/office/drawing/2014/main" id="{BEF8A410-8A93-4665-8EEC-542E97385E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89" y="1700808"/>
            <a:ext cx="2955920" cy="1329268"/>
          </a:xfrm>
          <a:prstGeom prst="rect">
            <a:avLst/>
          </a:prstGeom>
        </p:spPr>
      </p:pic>
      <p:pic>
        <p:nvPicPr>
          <p:cNvPr id="6" name="Imagem 5" descr="Uma imagem com texto, captura de ecrã, ecrã, escuro&#10;&#10;Descrição gerada automaticamente">
            <a:extLst>
              <a:ext uri="{FF2B5EF4-FFF2-40B4-BE49-F238E27FC236}">
                <a16:creationId xmlns:a16="http://schemas.microsoft.com/office/drawing/2014/main" id="{35ED740F-1BF0-47A2-8B83-9483534E9E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68" y="1307646"/>
            <a:ext cx="3193957" cy="23762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D44196-2775-4371-B9B2-6003389EA7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890" y="3912358"/>
            <a:ext cx="2981994" cy="259228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0F52C7-9E83-4529-B70C-EA6FC38BA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523" y="3827925"/>
            <a:ext cx="3816434" cy="267672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FAFB2D7-816F-4D24-9E6E-7D1E02D380F1}"/>
              </a:ext>
            </a:extLst>
          </p:cNvPr>
          <p:cNvSpPr/>
          <p:nvPr/>
        </p:nvSpPr>
        <p:spPr>
          <a:xfrm>
            <a:off x="1331640" y="1321326"/>
            <a:ext cx="288032" cy="28803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1A86582-AB29-4D95-A634-BE6D7C683B23}"/>
              </a:ext>
            </a:extLst>
          </p:cNvPr>
          <p:cNvSpPr/>
          <p:nvPr/>
        </p:nvSpPr>
        <p:spPr>
          <a:xfrm>
            <a:off x="8152852" y="1332931"/>
            <a:ext cx="288032" cy="28803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02AAB0E-384E-43F0-9A55-2D453D128DEF}"/>
              </a:ext>
            </a:extLst>
          </p:cNvPr>
          <p:cNvSpPr/>
          <p:nvPr/>
        </p:nvSpPr>
        <p:spPr>
          <a:xfrm>
            <a:off x="8241172" y="5847282"/>
            <a:ext cx="288032" cy="28803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1FC4D8-074D-4422-80DE-54A719372854}"/>
              </a:ext>
            </a:extLst>
          </p:cNvPr>
          <p:cNvSpPr/>
          <p:nvPr/>
        </p:nvSpPr>
        <p:spPr>
          <a:xfrm>
            <a:off x="1331640" y="3429000"/>
            <a:ext cx="288032" cy="28803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4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9B88CDF-42D5-4076-859C-2A10D072BA56}"/>
              </a:ext>
            </a:extLst>
          </p:cNvPr>
          <p:cNvSpPr/>
          <p:nvPr/>
        </p:nvSpPr>
        <p:spPr>
          <a:xfrm>
            <a:off x="1920231" y="1226345"/>
            <a:ext cx="2495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err="1">
                <a:latin typeface="NewsGotT-Reg"/>
              </a:rPr>
              <a:t>Entity</a:t>
            </a:r>
            <a:r>
              <a:rPr lang="pt-PT" dirty="0">
                <a:latin typeface="NewsGotT-Reg"/>
              </a:rPr>
              <a:t> </a:t>
            </a:r>
            <a:r>
              <a:rPr lang="pt-PT" dirty="0" err="1">
                <a:latin typeface="NewsGotT-Reg"/>
              </a:rPr>
              <a:t>Relationship</a:t>
            </a:r>
            <a:r>
              <a:rPr lang="pt-PT" dirty="0">
                <a:latin typeface="NewsGotT-Reg"/>
              </a:rPr>
              <a:t> Diagram</a:t>
            </a:r>
            <a:endParaRPr lang="pt-PT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E22AD40-61CC-444D-812C-0CB9248EA257}"/>
              </a:ext>
            </a:extLst>
          </p:cNvPr>
          <p:cNvSpPr/>
          <p:nvPr/>
        </p:nvSpPr>
        <p:spPr>
          <a:xfrm>
            <a:off x="7849536" y="1735187"/>
            <a:ext cx="1182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>
                <a:latin typeface="NewsGotT-Reg"/>
              </a:rPr>
              <a:t>ER Diagram</a:t>
            </a:r>
            <a:endParaRPr lang="pt-PT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69E78CA-8CC2-4E68-8AAD-5CD57BA493EC}"/>
              </a:ext>
            </a:extLst>
          </p:cNvPr>
          <p:cNvSpPr/>
          <p:nvPr/>
        </p:nvSpPr>
        <p:spPr>
          <a:xfrm>
            <a:off x="7401359" y="6319980"/>
            <a:ext cx="1679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>
                <a:latin typeface="NewsGotT-Reg"/>
              </a:rPr>
              <a:t>ER </a:t>
            </a:r>
            <a:r>
              <a:rPr lang="pt-PT" dirty="0" err="1">
                <a:latin typeface="NewsGotT-Reg"/>
              </a:rPr>
              <a:t>Logic</a:t>
            </a:r>
            <a:r>
              <a:rPr lang="pt-PT" dirty="0">
                <a:latin typeface="NewsGotT-Reg"/>
              </a:rPr>
              <a:t> Diagram</a:t>
            </a:r>
            <a:endParaRPr lang="pt-PT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64AAFB8-70C9-4D0B-AA51-910A82C33C06}"/>
              </a:ext>
            </a:extLst>
          </p:cNvPr>
          <p:cNvSpPr/>
          <p:nvPr/>
        </p:nvSpPr>
        <p:spPr>
          <a:xfrm>
            <a:off x="1724219" y="3382535"/>
            <a:ext cx="149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err="1">
                <a:latin typeface="NewsGotT-Reg"/>
              </a:rPr>
              <a:t>Implementation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31933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Kernel Image Generation:</a:t>
            </a:r>
            <a:br>
              <a:rPr lang="en-US" sz="3200" dirty="0"/>
            </a:br>
            <a:r>
              <a:rPr lang="en-US" sz="2400" dirty="0"/>
              <a:t>Packages Overview</a:t>
            </a:r>
            <a:endParaRPr lang="en-US" sz="32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B9F51FD-ED35-4461-8A94-9E68E220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157" y="1700808"/>
            <a:ext cx="5593741" cy="44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20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Unit Tests:</a:t>
            </a:r>
            <a:br>
              <a:rPr lang="en-US" sz="3200" dirty="0"/>
            </a:br>
            <a:r>
              <a:rPr lang="en-US" sz="2400" dirty="0"/>
              <a:t>Camera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D36E80-942A-42D4-8F92-1321F580D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916832"/>
            <a:ext cx="2556283" cy="340660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FDE1DE-ECA9-415A-B0AA-AAC5E60F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577" y="2718838"/>
            <a:ext cx="3204603" cy="180258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7D54562-23F2-4B13-B1E2-756FE9C7D451}"/>
              </a:ext>
            </a:extLst>
          </p:cNvPr>
          <p:cNvSpPr/>
          <p:nvPr/>
        </p:nvSpPr>
        <p:spPr>
          <a:xfrm>
            <a:off x="2705493" y="5505312"/>
            <a:ext cx="1536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err="1"/>
              <a:t>Camera</a:t>
            </a:r>
            <a:r>
              <a:rPr lang="pt-PT" dirty="0"/>
              <a:t> Setup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E647822-E9C7-43D9-913D-ADC9CF3FB94F}"/>
              </a:ext>
            </a:extLst>
          </p:cNvPr>
          <p:cNvSpPr/>
          <p:nvPr/>
        </p:nvSpPr>
        <p:spPr>
          <a:xfrm>
            <a:off x="5662410" y="5505312"/>
            <a:ext cx="1822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Capture </a:t>
            </a:r>
            <a:r>
              <a:rPr lang="pt-PT" dirty="0" err="1"/>
              <a:t>Example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44431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Unit Tests:</a:t>
            </a:r>
            <a:br>
              <a:rPr lang="en-US" sz="3200" dirty="0"/>
            </a:br>
            <a:r>
              <a:rPr lang="en-US" sz="2400" dirty="0"/>
              <a:t>Local &amp; Cloud Storage </a:t>
            </a:r>
            <a:endParaRPr lang="en-US" sz="3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644842B-4E95-404D-B8B7-D38CCAB22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401725"/>
            <a:ext cx="7403964" cy="149753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45505C3-336B-475D-8AB8-054502E6F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467091"/>
            <a:ext cx="4715103" cy="266429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5DE9300-7B65-44E0-9A0F-DA2AA3020775}"/>
              </a:ext>
            </a:extLst>
          </p:cNvPr>
          <p:cNvSpPr/>
          <p:nvPr/>
        </p:nvSpPr>
        <p:spPr>
          <a:xfrm>
            <a:off x="6516216" y="2668270"/>
            <a:ext cx="2155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Local </a:t>
            </a:r>
            <a:r>
              <a:rPr lang="pt-PT" dirty="0" err="1"/>
              <a:t>Frame</a:t>
            </a:r>
            <a:r>
              <a:rPr lang="pt-PT" dirty="0"/>
              <a:t> </a:t>
            </a:r>
            <a:r>
              <a:rPr lang="pt-PT" dirty="0" err="1"/>
              <a:t>Storage</a:t>
            </a:r>
            <a:endParaRPr lang="pt-PT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2293DB7-9236-49AB-A446-2104F9569C31}"/>
              </a:ext>
            </a:extLst>
          </p:cNvPr>
          <p:cNvSpPr/>
          <p:nvPr/>
        </p:nvSpPr>
        <p:spPr>
          <a:xfrm>
            <a:off x="4099875" y="6093296"/>
            <a:ext cx="24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err="1"/>
              <a:t>Remote</a:t>
            </a:r>
            <a:r>
              <a:rPr lang="pt-PT" dirty="0"/>
              <a:t> </a:t>
            </a:r>
            <a:r>
              <a:rPr lang="pt-PT" dirty="0" err="1"/>
              <a:t>Frame</a:t>
            </a:r>
            <a:r>
              <a:rPr lang="pt-PT" dirty="0"/>
              <a:t> </a:t>
            </a:r>
            <a:r>
              <a:rPr lang="pt-PT" dirty="0" err="1"/>
              <a:t>Storage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3014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Unit Tests:</a:t>
            </a:r>
            <a:br>
              <a:rPr lang="en-US" sz="3200" dirty="0"/>
            </a:br>
            <a:r>
              <a:rPr lang="en-US" sz="2400" dirty="0"/>
              <a:t>Inference</a:t>
            </a:r>
            <a:endParaRPr lang="en-US" sz="32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697F21F-8540-4ECB-9BCD-3B162E959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644" y="1527368"/>
            <a:ext cx="2158263" cy="14750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ADE4C07-19F8-443A-9275-C6987E2C3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644" y="3146409"/>
            <a:ext cx="2249893" cy="11967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0919B1D-A9D9-4272-BE03-82BD835BA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674" y="1760435"/>
            <a:ext cx="2204059" cy="125607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60B369F-0845-4935-9B7F-A6F9B0F5D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568" y="1541261"/>
            <a:ext cx="2087445" cy="16342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BE46F16-E9ED-465F-BFEE-5822704DF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547" y="4541764"/>
            <a:ext cx="2138086" cy="156445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95B1550-D9DD-4DC4-AAD5-0FF0DE9D0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5936" y="3429000"/>
            <a:ext cx="4788456" cy="280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6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218E4369-F83D-40DD-A027-39E7F42D1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The product aims to help identify and report threats resorting to a weapon recognition system powered by computer vision.</a:t>
            </a:r>
            <a:endParaRPr lang="en-GB" sz="20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96298E-BAD5-44F6-A79F-5F078A97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Problem Statement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2C553A-2A55-4328-B2EE-D7598B7E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140968"/>
            <a:ext cx="5714349" cy="303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73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Unit Tests:</a:t>
            </a:r>
            <a:br>
              <a:rPr lang="en-US" sz="3200" dirty="0"/>
            </a:br>
            <a:r>
              <a:rPr lang="en-US" sz="2400" dirty="0"/>
              <a:t>Daemon &amp; Device Drivers</a:t>
            </a:r>
            <a:endParaRPr lang="en-US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BF148D9-9C09-48DF-8652-47BBA8B14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705518"/>
            <a:ext cx="6087308" cy="40328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3BE5046-4EEC-4A1D-86D3-AC4071190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281582"/>
            <a:ext cx="6087308" cy="100340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D829BDC-4A63-4ECC-B2D3-38CBB6F2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3573016"/>
            <a:ext cx="2269434" cy="3024336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0D45876A-90EB-404F-874B-60C0C1A87379}"/>
              </a:ext>
            </a:extLst>
          </p:cNvPr>
          <p:cNvSpPr/>
          <p:nvPr/>
        </p:nvSpPr>
        <p:spPr>
          <a:xfrm>
            <a:off x="6084168" y="4897925"/>
            <a:ext cx="2769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err="1"/>
              <a:t>Device</a:t>
            </a:r>
            <a:r>
              <a:rPr lang="pt-PT" dirty="0"/>
              <a:t> Driver </a:t>
            </a:r>
            <a:r>
              <a:rPr lang="pt-PT" dirty="0" err="1"/>
              <a:t>Test</a:t>
            </a:r>
            <a:r>
              <a:rPr lang="pt-PT" dirty="0"/>
              <a:t> </a:t>
            </a:r>
            <a:r>
              <a:rPr lang="pt-PT" dirty="0" err="1"/>
              <a:t>Example</a:t>
            </a:r>
            <a:endParaRPr lang="pt-PT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8C40EF5-63A5-4CA7-B1A3-DC3601E45D4E}"/>
              </a:ext>
            </a:extLst>
          </p:cNvPr>
          <p:cNvSpPr/>
          <p:nvPr/>
        </p:nvSpPr>
        <p:spPr>
          <a:xfrm>
            <a:off x="3668496" y="1310984"/>
            <a:ext cx="2311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err="1"/>
              <a:t>Daemon</a:t>
            </a:r>
            <a:r>
              <a:rPr lang="pt-PT" dirty="0"/>
              <a:t> </a:t>
            </a:r>
            <a:r>
              <a:rPr lang="pt-PT" dirty="0" err="1"/>
              <a:t>Test</a:t>
            </a:r>
            <a:r>
              <a:rPr lang="pt-PT" dirty="0"/>
              <a:t> </a:t>
            </a:r>
            <a:r>
              <a:rPr lang="pt-PT" dirty="0" err="1"/>
              <a:t>Example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38637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Integration Tests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ABDD766-42E1-4DFC-92E7-15513CE61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340768"/>
            <a:ext cx="5100966" cy="309634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908E24E-8319-453C-BCAD-CF2FF815C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509120"/>
            <a:ext cx="4648160" cy="214132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F631BBC-5D07-4063-8A95-3101570B6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66" t="41797" r="11127"/>
          <a:stretch/>
        </p:blipFill>
        <p:spPr>
          <a:xfrm>
            <a:off x="6084168" y="3068960"/>
            <a:ext cx="2808312" cy="1585727"/>
          </a:xfrm>
          <a:prstGeom prst="rect">
            <a:avLst/>
          </a:prstGeom>
        </p:spPr>
      </p:pic>
      <p:cxnSp>
        <p:nvCxnSpPr>
          <p:cNvPr id="11" name="Conexão: Ângulo Reto 10">
            <a:extLst>
              <a:ext uri="{FF2B5EF4-FFF2-40B4-BE49-F238E27FC236}">
                <a16:creationId xmlns:a16="http://schemas.microsoft.com/office/drawing/2014/main" id="{E6FCCFED-970B-4C32-B968-C609DAB54B1A}"/>
              </a:ext>
            </a:extLst>
          </p:cNvPr>
          <p:cNvCxnSpPr>
            <a:cxnSpLocks/>
          </p:cNvCxnSpPr>
          <p:nvPr/>
        </p:nvCxnSpPr>
        <p:spPr>
          <a:xfrm>
            <a:off x="6372200" y="1988840"/>
            <a:ext cx="1120276" cy="936105"/>
          </a:xfrm>
          <a:prstGeom prst="bentConnector3">
            <a:avLst>
              <a:gd name="adj1" fmla="val 99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744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Final Storage Framework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559AF9-D59C-4945-BA97-A1C444E07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772816"/>
            <a:ext cx="3828050" cy="44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6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Test Results: </a:t>
            </a:r>
            <a:br>
              <a:rPr lang="en-GB" dirty="0"/>
            </a:br>
            <a:r>
              <a:rPr lang="en-GB" sz="2800" dirty="0"/>
              <a:t>Unit Tests</a:t>
            </a:r>
            <a:endParaRPr lang="en-US" sz="28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46E97F3-35FA-4C18-B395-488BC7DA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91" y="1988840"/>
            <a:ext cx="7615970" cy="21293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45AEE3F-6538-4B0E-87F6-126EA8D4BD85}"/>
              </a:ext>
            </a:extLst>
          </p:cNvPr>
          <p:cNvSpPr/>
          <p:nvPr/>
        </p:nvSpPr>
        <p:spPr>
          <a:xfrm>
            <a:off x="1219584" y="1546014"/>
            <a:ext cx="2066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err="1"/>
              <a:t>Computational</a:t>
            </a:r>
            <a:r>
              <a:rPr lang="pt-PT" dirty="0"/>
              <a:t> </a:t>
            </a:r>
            <a:r>
              <a:rPr lang="pt-PT" dirty="0" err="1"/>
              <a:t>Unit</a:t>
            </a:r>
            <a:endParaRPr lang="pt-PT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C552207-30F3-4A10-8CAC-8EE1EEB5E9C8}"/>
              </a:ext>
            </a:extLst>
          </p:cNvPr>
          <p:cNvSpPr/>
          <p:nvPr/>
        </p:nvSpPr>
        <p:spPr>
          <a:xfrm>
            <a:off x="1291591" y="4390555"/>
            <a:ext cx="1538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err="1"/>
              <a:t>Remote</a:t>
            </a:r>
            <a:r>
              <a:rPr lang="pt-PT" dirty="0"/>
              <a:t> </a:t>
            </a:r>
            <a:r>
              <a:rPr lang="pt-PT" dirty="0" err="1"/>
              <a:t>Client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F1B1A5-58E4-49F9-BF22-50EFEBE77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23" y="4869160"/>
            <a:ext cx="4104456" cy="12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28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Test Results: </a:t>
            </a:r>
            <a:br>
              <a:rPr lang="en-GB" dirty="0"/>
            </a:br>
            <a:r>
              <a:rPr lang="en-GB" sz="2800" dirty="0"/>
              <a:t>Integration Tests</a:t>
            </a:r>
            <a:endParaRPr lang="en-US" sz="28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C1CD06D-83D1-4C21-A30B-55AE3E23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212976"/>
            <a:ext cx="7560840" cy="1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70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CE8E89-C52F-4F91-A99C-C15D891F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err="1"/>
              <a:t>Gantt</a:t>
            </a:r>
            <a:r>
              <a:rPr lang="pt-PT" dirty="0"/>
              <a:t> Diagram</a:t>
            </a:r>
            <a:endParaRPr lang="en-US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12256F9-0B6A-458C-ADD1-2232C7F41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1364603"/>
            <a:ext cx="2664296" cy="278193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9404463-AB60-45CB-BF8A-BF1DEB2CD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68" y="4314385"/>
            <a:ext cx="6480720" cy="20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3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System Overview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8433A84-6793-42AE-9AEE-8E4B28AE29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694" y="1844824"/>
            <a:ext cx="4276668" cy="39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8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System Overview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60DDBF-262E-43F7-9852-E30B613330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334" y="1844824"/>
            <a:ext cx="4285387" cy="39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57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System Overview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EF821A-9EE7-490A-BC00-F579D5961B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256" y="1844824"/>
            <a:ext cx="4279543" cy="395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85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System Overview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24575F-8E7E-43DD-B474-87980C72C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694" y="1844824"/>
            <a:ext cx="4276668" cy="395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8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System Overview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33CF3B1-75DF-49B9-8400-50D90F908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855" y="1844824"/>
            <a:ext cx="4276345" cy="395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7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Hardware </a:t>
            </a:r>
            <a:r>
              <a:rPr lang="en-US" dirty="0"/>
              <a:t>Architecture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E30649E-11A9-412B-ABCE-6ED4C4177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916832"/>
            <a:ext cx="4124066" cy="391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17005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/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5EB5FCBB1E5ECD4D83FA6E62BA4F98FF04003B76559807ED7042AFCC9CD6E0E16B7A" ma:contentTypeVersion="23" ma:contentTypeDescription="Create a new document." ma:contentTypeScope="" ma:versionID="4e7ae912b4fbccaa31f4eb83f826eee0"/>
</file>

<file path=customXml/itemProps1.xml><?xml version="1.0" encoding="utf-8"?>
<ds:datastoreItem xmlns:ds="http://schemas.openxmlformats.org/officeDocument/2006/customXml" ds:itemID="{01D2A88F-2AED-40BE-90C1-A4731257203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39430A2-2E43-417E-8E0C-4D89782865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739120-6E4D-43F1-BE63-8A56581E977C}">
  <ds:schemaRefs>
    <ds:schemaRef ds:uri="http://schemas.microsoft.com/office/2006/metadata/contentType"/>
    <ds:schemaRef ds:uri="http://schemas.microsoft.com/office/2006/metadata/properties/metaAttribut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DesignTemplate</Template>
  <TotalTime>5852</TotalTime>
  <Words>278</Words>
  <Application>Microsoft Office PowerPoint</Application>
  <PresentationFormat>On-screen Show (4:3)</PresentationFormat>
  <Paragraphs>87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Calibri</vt:lpstr>
      <vt:lpstr>Corbel</vt:lpstr>
      <vt:lpstr>NewsGotT-Reg</vt:lpstr>
      <vt:lpstr>DesignTemplate</vt:lpstr>
      <vt:lpstr>ARGOS Threat Detection Watchdog Device </vt:lpstr>
      <vt:lpstr>Agenda</vt:lpstr>
      <vt:lpstr>Problem Statement</vt:lpstr>
      <vt:lpstr>System Overview</vt:lpstr>
      <vt:lpstr>System Overview</vt:lpstr>
      <vt:lpstr>System Overview</vt:lpstr>
      <vt:lpstr>System Overview</vt:lpstr>
      <vt:lpstr>System Overview</vt:lpstr>
      <vt:lpstr>Hardware Architecture</vt:lpstr>
      <vt:lpstr>Software Architecture</vt:lpstr>
      <vt:lpstr>Hardware Specification: Computational Unit</vt:lpstr>
      <vt:lpstr>Software Specification:  Thread Priority</vt:lpstr>
      <vt:lpstr>Software Specification: Comp. Unit Threads</vt:lpstr>
      <vt:lpstr>Software Specification: Comp. Unit Threads</vt:lpstr>
      <vt:lpstr>Software Specification: Comp. Unit Threads</vt:lpstr>
      <vt:lpstr>Envisioned Storage Framework </vt:lpstr>
      <vt:lpstr>Thread Timeline</vt:lpstr>
      <vt:lpstr>Thread Communication (Condition Variables)</vt:lpstr>
      <vt:lpstr>Machine Learning: Overview</vt:lpstr>
      <vt:lpstr>Machine Learning: Guidelines</vt:lpstr>
      <vt:lpstr>Machine Learning: Dataset Division</vt:lpstr>
      <vt:lpstr>Machine Learning: Transfer Learning</vt:lpstr>
      <vt:lpstr>Machine Learning: Model Training &amp; Conversion</vt:lpstr>
      <vt:lpstr>Machine Learning: Loss Graphs</vt:lpstr>
      <vt:lpstr>Database: Development Stages</vt:lpstr>
      <vt:lpstr>Kernel Image Generation: Packages Overview</vt:lpstr>
      <vt:lpstr>Unit Tests: Camera</vt:lpstr>
      <vt:lpstr>Unit Tests: Local &amp; Cloud Storage </vt:lpstr>
      <vt:lpstr>Unit Tests: Inference</vt:lpstr>
      <vt:lpstr>Unit Tests: Daemon &amp; Device Drivers</vt:lpstr>
      <vt:lpstr>Integration Tests</vt:lpstr>
      <vt:lpstr>Final Storage Framework</vt:lpstr>
      <vt:lpstr>Test Results:  Unit Tests</vt:lpstr>
      <vt:lpstr>Test Results:  Integration Tests</vt:lpstr>
      <vt:lpstr>Gantt Diagram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José Mendes</dc:creator>
  <cp:lastModifiedBy>José Mendes</cp:lastModifiedBy>
  <cp:revision>301</cp:revision>
  <dcterms:created xsi:type="dcterms:W3CDTF">2012-04-27T13:45:19Z</dcterms:created>
  <dcterms:modified xsi:type="dcterms:W3CDTF">2021-02-24T03:31:53Z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